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0"/>
  </p:notesMasterIdLst>
  <p:sldIdLst>
    <p:sldId id="302" r:id="rId2"/>
    <p:sldId id="301" r:id="rId3"/>
    <p:sldId id="300" r:id="rId4"/>
    <p:sldId id="295" r:id="rId5"/>
    <p:sldId id="257" r:id="rId6"/>
    <p:sldId id="258" r:id="rId7"/>
    <p:sldId id="261" r:id="rId8"/>
    <p:sldId id="260" r:id="rId9"/>
    <p:sldId id="262" r:id="rId10"/>
    <p:sldId id="263" r:id="rId11"/>
    <p:sldId id="264" r:id="rId12"/>
    <p:sldId id="296" r:id="rId13"/>
    <p:sldId id="297" r:id="rId14"/>
    <p:sldId id="298" r:id="rId15"/>
    <p:sldId id="293" r:id="rId16"/>
    <p:sldId id="294" r:id="rId17"/>
    <p:sldId id="290" r:id="rId18"/>
    <p:sldId id="292" r:id="rId19"/>
    <p:sldId id="286" r:id="rId20"/>
    <p:sldId id="288" r:id="rId21"/>
    <p:sldId id="299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82" r:id="rId30"/>
    <p:sldId id="28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FFF"/>
    <a:srgbClr val="F07F09"/>
    <a:srgbClr val="B45F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06" autoAdjust="0"/>
    <p:restoredTop sz="94660"/>
  </p:normalViewPr>
  <p:slideViewPr>
    <p:cSldViewPr snapToGrid="0">
      <p:cViewPr varScale="1">
        <p:scale>
          <a:sx n="60" d="100"/>
          <a:sy n="60" d="100"/>
        </p:scale>
        <p:origin x="42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4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u="sng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Pregunta No. 1</a:t>
            </a:r>
            <a:endParaRPr lang="en-US" sz="2000" b="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layout>
        <c:manualLayout>
          <c:xMode val="edge"/>
          <c:yMode val="edge"/>
          <c:x val="9.8360463562744319E-2"/>
          <c:y val="0.250229512977544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58664649677411"/>
          <c:y val="0.39293744531933511"/>
          <c:w val="0.6724893871024743"/>
          <c:h val="0.56881393992417617"/>
        </c:manualLayout>
      </c:layout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Pregunta No. 1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explosion val="9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D20-48B9-A3E8-9CA7DF65BA0A}"/>
              </c:ext>
            </c:extLst>
          </c:dPt>
          <c:dPt>
            <c:idx val="1"/>
            <c:bubble3D val="0"/>
            <c:explosion val="5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D20-48B9-A3E8-9CA7DF65BA0A}"/>
              </c:ext>
            </c:extLst>
          </c:dPt>
          <c:dPt>
            <c:idx val="2"/>
            <c:bubble3D val="0"/>
            <c:explosion val="7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D20-48B9-A3E8-9CA7DF65BA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6D20-48B9-A3E8-9CA7DF65BA0A}"/>
              </c:ext>
            </c:extLst>
          </c:dPt>
          <c:dLbls>
            <c:dLbl>
              <c:idx val="0"/>
              <c:layout>
                <c:manualLayout>
                  <c:x val="0.11626185255844404"/>
                  <c:y val="-8.6445796282337076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8E144FC-B2F0-41AE-AB25-029DEB1F84AE}" type="CATEGORYNAME">
                      <a:rPr lang="en-US" sz="16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pPr>
                        <a:defRPr sz="1600"/>
                      </a:pPr>
                      <a:t>[NOMBRE DE CATEGORÍA]</a:t>
                    </a:fld>
                    <a:r>
                      <a:rPr lang="en-US" sz="1600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
</a:t>
                    </a:r>
                    <a:fld id="{0380C25E-62F0-421E-A6E5-DCFAD1037671}" type="PERCENTAGE">
                      <a:rPr lang="en-US" sz="1600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pPr>
                        <a:defRPr sz="1600"/>
                      </a:pPr>
                      <a:t>[PORCENTAJE]</a:t>
                    </a:fld>
                    <a:endParaRPr lang="en-US" sz="1600" baseline="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6D20-48B9-A3E8-9CA7DF65BA0A}"/>
                </c:ext>
                <c:ext xmlns:c15="http://schemas.microsoft.com/office/drawing/2012/chart" uri="{CE6537A1-D6FC-4f65-9D91-7224C49458BB}">
                  <c15:layout>
                    <c:manualLayout>
                      <c:w val="0.12514504652435687"/>
                      <c:h val="0.11952919020715631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2.7633614763671772E-3"/>
                  <c:y val="-0.1749355694944911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873F850-20A0-4DFF-976B-DC22CFCA04BF}" type="CATEGORYNAME">
                      <a:rPr lang="en-US" sz="1600"/>
                      <a:pPr>
                        <a:defRPr sz="1600">
                          <a:solidFill>
                            <a:schemeClr val="accent1"/>
                          </a:solidFill>
                        </a:defRPr>
                      </a:pPr>
                      <a:t>[NOMBRE DE CATEGORÍA]</a:t>
                    </a:fld>
                    <a:r>
                      <a:rPr lang="en-US" sz="1600" baseline="0" dirty="0"/>
                      <a:t>
</a:t>
                    </a:r>
                    <a:fld id="{DC59CDE9-4945-42E1-8A10-982D83B1B285}" type="PERCENTAGE">
                      <a:rPr lang="en-US" sz="1600" baseline="0"/>
                      <a:pPr>
                        <a:defRPr sz="1600">
                          <a:solidFill>
                            <a:schemeClr val="accent1"/>
                          </a:solidFill>
                        </a:defRPr>
                      </a:pPr>
                      <a:t>[PORCENTAJE]</a:t>
                    </a:fld>
                    <a:endParaRPr lang="en-US" sz="16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6D20-48B9-A3E8-9CA7DF65BA0A}"/>
                </c:ext>
                <c:ext xmlns:c15="http://schemas.microsoft.com/office/drawing/2012/chart" uri="{CE6537A1-D6FC-4f65-9D91-7224C49458BB}">
                  <c15:layout>
                    <c:manualLayout>
                      <c:w val="0.1051451327204789"/>
                      <c:h val="0.10878538487773774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-4.1746949261400129E-2"/>
                  <c:y val="8.268972082127245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6D20-48B9-A3E8-9CA7DF65BA0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3"/>
                <c:pt idx="0">
                  <c:v>si</c:v>
                </c:pt>
                <c:pt idx="1">
                  <c:v>no</c:v>
                </c:pt>
                <c:pt idx="2">
                  <c:v>no se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3</c:v>
                </c:pt>
                <c:pt idx="1">
                  <c:v>8</c:v>
                </c:pt>
                <c:pt idx="2">
                  <c:v>17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6D20-48B9-A3E8-9CA7DF65BA0A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0" u="sng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Pregunta</a:t>
            </a:r>
            <a:r>
              <a:rPr lang="en-US" sz="2000" b="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No. 3</a:t>
            </a:r>
          </a:p>
        </c:rich>
      </c:tx>
      <c:layout>
        <c:manualLayout>
          <c:xMode val="edge"/>
          <c:yMode val="edge"/>
          <c:x val="2.7397260273972601E-2"/>
          <c:y val="0.710633961888883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407597166792508"/>
          <c:y val="9.3351282203453234E-2"/>
          <c:w val="0.72527505123503389"/>
          <c:h val="0.58827873844834322"/>
        </c:manualLayout>
      </c:layout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explosion val="1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B19-409F-9685-589C75406346}"/>
              </c:ext>
            </c:extLst>
          </c:dPt>
          <c:dPt>
            <c:idx val="1"/>
            <c:bubble3D val="0"/>
            <c:explosion val="8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B19-409F-9685-589C75406346}"/>
              </c:ext>
            </c:extLst>
          </c:dPt>
          <c:dPt>
            <c:idx val="2"/>
            <c:bubble3D val="0"/>
            <c:explosion val="7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B19-409F-9685-589C7540634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B19-409F-9685-589C75406346}"/>
              </c:ext>
            </c:extLst>
          </c:dPt>
          <c:dLbls>
            <c:dLbl>
              <c:idx val="0"/>
              <c:layout>
                <c:manualLayout>
                  <c:x val="8.6757990867579821E-2"/>
                  <c:y val="1.48148169750389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7B19-409F-9685-589C7540634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4.7945205479452052E-2"/>
                  <c:y val="0.1685185430910678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7B19-409F-9685-589C7540634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4.5662100456621002E-3"/>
                  <c:y val="0.1259259442878308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7B19-409F-9685-589C7540634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3"/>
                <c:pt idx="0">
                  <c:v>si</c:v>
                </c:pt>
                <c:pt idx="1">
                  <c:v>no</c:v>
                </c:pt>
                <c:pt idx="2">
                  <c:v>no se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3</c:v>
                </c:pt>
                <c:pt idx="1">
                  <c:v>9</c:v>
                </c:pt>
                <c:pt idx="2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7B19-409F-9685-589C75406346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pregunta No. 8</a:t>
            </a: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layout>
        <c:manualLayout>
          <c:xMode val="edge"/>
          <c:yMode val="edge"/>
          <c:x val="6.1470525268598926E-2"/>
          <c:y val="0.630280548264800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757255414959393"/>
          <c:y val="5.5475648877223692E-2"/>
          <c:w val="0.78276481605803383"/>
          <c:h val="0.62804286964129485"/>
        </c:manualLayout>
      </c:layout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pregunta No. 8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explosion val="25"/>
          <c:dPt>
            <c:idx val="0"/>
            <c:bubble3D val="0"/>
            <c:explosion val="9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141-41F7-B095-516F3099827A}"/>
              </c:ext>
            </c:extLst>
          </c:dPt>
          <c:dPt>
            <c:idx val="1"/>
            <c:bubble3D val="0"/>
            <c:explosion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141-41F7-B095-516F3099827A}"/>
              </c:ext>
            </c:extLst>
          </c:dPt>
          <c:dPt>
            <c:idx val="2"/>
            <c:bubble3D val="0"/>
            <c:explosion val="12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141-41F7-B095-516F3099827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4141-41F7-B095-516F3099827A}"/>
              </c:ext>
            </c:extLst>
          </c:dPt>
          <c:dLbls>
            <c:dLbl>
              <c:idx val="0"/>
              <c:layout>
                <c:manualLayout>
                  <c:x val="8.2644628099173556E-2"/>
                  <c:y val="-5.700276998837288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4141-41F7-B095-516F309982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7875117993065626"/>
                  <c:y val="-3.049212598425203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87D23E0-EB07-45BB-819F-4980E79315EF}" type="CATEGORYNAME">
                      <a:rPr lang="en-US" sz="16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pPr>
                        <a:defRPr sz="1600">
                          <a:solidFill>
                            <a:schemeClr val="accent1"/>
                          </a:solidFill>
                        </a:defRPr>
                      </a:pPr>
                      <a:t>[NOMBRE DE CATEGORÍA]</a:t>
                    </a:fld>
                    <a:r>
                      <a:rPr lang="en-US" sz="1600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
</a:t>
                    </a:r>
                    <a:fld id="{D04B72A0-A4CB-493E-A5B2-FBA62F9F255C}" type="PERCENTAGE">
                      <a:rPr lang="en-US" sz="1600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pPr>
                        <a:defRPr sz="1600">
                          <a:solidFill>
                            <a:schemeClr val="accent1"/>
                          </a:solidFill>
                        </a:defRPr>
                      </a:pPr>
                      <a:t>[PORCENTAJE]</a:t>
                    </a:fld>
                    <a:endParaRPr lang="en-US" sz="1600" baseline="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4141-41F7-B095-516F3099827A}"/>
                </c:ext>
                <c:ext xmlns:c15="http://schemas.microsoft.com/office/drawing/2012/chart" uri="{CE6537A1-D6FC-4f65-9D91-7224C49458BB}">
                  <c15:layout>
                    <c:manualLayout>
                      <c:w val="0.12765913752475719"/>
                      <c:h val="8.8999999999999996E-2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-2.7548209366391185E-2"/>
                  <c:y val="-2.171534094795160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4141-41F7-B095-516F3099827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3"/>
                <c:pt idx="0">
                  <c:v>si</c:v>
                </c:pt>
                <c:pt idx="1">
                  <c:v>no</c:v>
                </c:pt>
                <c:pt idx="2">
                  <c:v>no se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3</c:v>
                </c:pt>
                <c:pt idx="1">
                  <c:v>16</c:v>
                </c:pt>
                <c:pt idx="2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4141-41F7-B095-516F3099827A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 err="1">
                <a:solidFill>
                  <a:schemeClr val="tx1"/>
                </a:solidFill>
              </a:rPr>
              <a:t>Pregunta</a:t>
            </a:r>
            <a:r>
              <a:rPr lang="en-US" sz="2000" dirty="0">
                <a:solidFill>
                  <a:schemeClr val="tx1"/>
                </a:solidFill>
              </a:rPr>
              <a:t> No. 5</a:t>
            </a:r>
          </a:p>
        </c:rich>
      </c:tx>
      <c:layout>
        <c:manualLayout>
          <c:xMode val="edge"/>
          <c:yMode val="edge"/>
          <c:x val="0.12347753100063362"/>
          <c:y val="0.202929279673374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345523476021613"/>
          <c:y val="0.30821813939924175"/>
          <c:w val="0.69414168333826076"/>
          <c:h val="0.61693365412656753"/>
        </c:manualLayout>
      </c:layout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Pregunta No. 5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explosion val="15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04C-4205-923D-32BC60F994F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04C-4205-923D-32BC60F994F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04C-4205-923D-32BC60F994F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04C-4205-923D-32BC60F994F2}"/>
              </c:ext>
            </c:extLst>
          </c:dPt>
          <c:dLbls>
            <c:dLbl>
              <c:idx val="0"/>
              <c:layout>
                <c:manualLayout>
                  <c:x val="0.22826657969109437"/>
                  <c:y val="-3.380898221055701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D04C-4205-923D-32BC60F994F2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1131346348387698"/>
                  <c:y val="6.098629337999416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D04C-4205-923D-32BC60F994F2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26899142570922219"/>
                  <c:y val="1.461475648877223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D04C-4205-923D-32BC60F994F2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3"/>
                <c:pt idx="0">
                  <c:v>si</c:v>
                </c:pt>
                <c:pt idx="1">
                  <c:v>no</c:v>
                </c:pt>
                <c:pt idx="2">
                  <c:v>no se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26</c:v>
                </c:pt>
                <c:pt idx="1">
                  <c:v>0</c:v>
                </c:pt>
                <c:pt idx="2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D04C-4205-923D-32BC60F994F2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0.09714</cdr:x>
      <cdr:y>1.45815E-7</cdr:y>
    </cdr:from>
    <cdr:to>
      <cdr:x>0.90286</cdr:x>
      <cdr:y>0.24327</cdr:y>
    </cdr:to>
    <cdr:sp macro="" textlink="">
      <cdr:nvSpPr>
        <cdr:cNvPr id="2" name="Google Shape;201;p29"/>
        <cdr:cNvSpPr txBox="1">
          <a:spLocks xmlns:a="http://schemas.openxmlformats.org/drawingml/2006/main" noGrp="1"/>
        </cdr:cNvSpPr>
      </cdr:nvSpPr>
      <cdr:spPr>
        <a:xfrm xmlns:a="http://schemas.openxmlformats.org/drawingml/2006/main">
          <a:off x="563478" y="1"/>
          <a:ext cx="4673768" cy="166837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txBody>
        <a:bodyPr xmlns:a="http://schemas.openxmlformats.org/drawingml/2006/main" spcFirstLastPara="1" wrap="square" lIns="91425" tIns="91425" rIns="91425" bIns="91425" anchor="b" anchorCtr="0">
          <a:no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FFFFFF"/>
            </a:buClr>
            <a:buSzPts val="1800"/>
            <a:buFont typeface="Raleway"/>
            <a:buNone/>
            <a:defRPr sz="18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FFFFFF"/>
            </a:buClr>
            <a:buSzPts val="1800"/>
            <a:buFont typeface="Raleway"/>
            <a:buNone/>
            <a:defRPr sz="18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FFFFFF"/>
            </a:buClr>
            <a:buSzPts val="1800"/>
            <a:buFont typeface="Raleway"/>
            <a:buNone/>
            <a:defRPr sz="18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FFFFFF"/>
            </a:buClr>
            <a:buSzPts val="1800"/>
            <a:buFont typeface="Raleway"/>
            <a:buNone/>
            <a:defRPr sz="18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FFFFFF"/>
            </a:buClr>
            <a:buSzPts val="1800"/>
            <a:buFont typeface="Raleway"/>
            <a:buNone/>
            <a:defRPr sz="18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FFFFFF"/>
            </a:buClr>
            <a:buSzPts val="1800"/>
            <a:buFont typeface="Raleway"/>
            <a:buNone/>
            <a:defRPr sz="18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FFFFFF"/>
            </a:buClr>
            <a:buSzPts val="1800"/>
            <a:buFont typeface="Raleway"/>
            <a:buNone/>
            <a:defRPr sz="18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FFFFFF"/>
            </a:buClr>
            <a:buSzPts val="1800"/>
            <a:buFont typeface="Raleway"/>
            <a:buNone/>
            <a:defRPr sz="18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FFFFFF"/>
            </a:buClr>
            <a:buSzPts val="1800"/>
            <a:buFont typeface="Raleway"/>
            <a:buNone/>
            <a:defRPr sz="18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defRPr>
          </a:lvl9pPr>
        </a:lstStyle>
        <a:p xmlns:a="http://schemas.openxmlformats.org/drawingml/2006/main">
          <a:r>
            <a:rPr lang="es-GT" sz="2800" dirty="0">
              <a:solidFill>
                <a:schemeClr val="tx1"/>
              </a:solidFill>
            </a:rPr>
            <a:t>¿Sabes a </a:t>
          </a:r>
          <a:r>
            <a:rPr lang="es-GT" sz="2800" dirty="0" smtClean="0">
              <a:solidFill>
                <a:schemeClr val="tx1"/>
              </a:solidFill>
            </a:rPr>
            <a:t>qué </a:t>
          </a:r>
          <a:r>
            <a:rPr lang="es-GT" sz="2800" dirty="0">
              <a:solidFill>
                <a:schemeClr val="tx1"/>
              </a:solidFill>
            </a:rPr>
            <a:t>se refiere el concepto “Producción y consumo </a:t>
          </a:r>
          <a:r>
            <a:rPr lang="es-GT" sz="2800" dirty="0" smtClean="0">
              <a:solidFill>
                <a:schemeClr val="tx1"/>
              </a:solidFill>
            </a:rPr>
            <a:t>responsable”?</a:t>
          </a:r>
          <a:r>
            <a:rPr lang="en-US" dirty="0"/>
            <a:t/>
          </a:r>
          <a:br>
            <a:rPr lang="en-US" dirty="0"/>
          </a:br>
          <a:endParaRPr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0.83158</cdr:y>
    </cdr:from>
    <cdr:to>
      <cdr:x>1</cdr:x>
      <cdr:y>1</cdr:y>
    </cdr:to>
    <cdr:sp macro="" textlink="">
      <cdr:nvSpPr>
        <cdr:cNvPr id="2" name="Google Shape;201;p29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-6629400" y="5702967"/>
          <a:ext cx="5562600" cy="115503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txBody>
        <a:bodyPr xmlns:a="http://schemas.openxmlformats.org/drawingml/2006/main" spcFirstLastPara="1" wrap="square" lIns="91425" tIns="91425" rIns="91425" bIns="91425" anchor="b" anchorCtr="0">
          <a:no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pPr lvl="0"/>
          <a:r>
            <a:rPr lang="es-GT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¿Sabe a qué se refiere el concepto “Desarrollo Sostenible”?</a:t>
          </a:r>
          <a:endParaRPr lang="en-US" sz="2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 xmlns:a="http://schemas.openxmlformats.org/drawingml/2006/main">
          <a:endParaRPr lang="es-ES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0.1237</cdr:x>
      <cdr:y>0.04912</cdr:y>
    </cdr:from>
    <cdr:to>
      <cdr:x>0.8763</cdr:x>
      <cdr:y>0.19181</cdr:y>
    </cdr:to>
    <cdr:sp macro="" textlink="">
      <cdr:nvSpPr>
        <cdr:cNvPr id="2" name="Google Shape;201;p29"/>
        <cdr:cNvSpPr txBox="1">
          <a:spLocks xmlns:a="http://schemas.openxmlformats.org/drawingml/2006/main"/>
        </cdr:cNvSpPr>
      </cdr:nvSpPr>
      <cdr:spPr>
        <a:xfrm xmlns:a="http://schemas.openxmlformats.org/drawingml/2006/main">
          <a:off x="753979" y="336886"/>
          <a:ext cx="4587240" cy="978568"/>
        </a:xfrm>
        <a:prstGeom xmlns:a="http://schemas.openxmlformats.org/drawingml/2006/main" prst="rect">
          <a:avLst/>
        </a:prstGeom>
        <a:effectLst xmlns:a="http://schemas.openxmlformats.org/drawingml/2006/main"/>
      </cdr:spPr>
      <cdr:txBody>
        <a:bodyPr xmlns:a="http://schemas.openxmlformats.org/drawingml/2006/main" spcFirstLastPara="1" vert="horz" wrap="square" lIns="91425" tIns="91425" rIns="91425" bIns="91425" rtlCol="0" anchor="b" anchorCtr="0">
          <a:noAutofit/>
        </a:bodyPr>
        <a:lstStyle xmlns:a="http://schemas.openxmlformats.org/drawingml/2006/main">
          <a:defPPr>
            <a:defRPr lang="es-E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s-GT" sz="2800" dirty="0" smtClean="0"/>
            <a:t>¿Sabe qué son los Recursos Naturales?</a:t>
          </a:r>
          <a:endParaRPr lang="es-GT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1925B-E714-4F61-86EC-E04F0E886ED4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820AF-19CC-4B84-AA94-6764C26557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93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74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573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3431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6391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326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5475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3675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945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027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8213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31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440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576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116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19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0843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309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D89838-6487-4CB2-BF08-22AA628220F3}" type="datetimeFigureOut">
              <a:rPr lang="es-ES" smtClean="0"/>
              <a:t>17/08/2019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4DD97C6-6C68-43CB-A374-0BEC2CB99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1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680919" y="507912"/>
            <a:ext cx="917418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Seminario 2019</a:t>
            </a:r>
            <a:endParaRPr lang="es-ES" sz="9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69" y="2077572"/>
            <a:ext cx="5691352" cy="42502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7158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7FFB888-91C6-4813-990E-7015CC8DD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8401" y="2121473"/>
            <a:ext cx="8574622" cy="2616199"/>
          </a:xfrm>
        </p:spPr>
        <p:txBody>
          <a:bodyPr>
            <a:normAutofit/>
          </a:bodyPr>
          <a:lstStyle/>
          <a:p>
            <a:r>
              <a:rPr lang="es-GT" sz="7200" b="1" dirty="0"/>
              <a:t>VALORES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15378" y="4737672"/>
            <a:ext cx="6987645" cy="13885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dirty="0" smtClean="0"/>
              <a:t>Durante la investigación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GT" dirty="0" smtClean="0"/>
              <a:t>Durante la acción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6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1;p17"/>
          <p:cNvSpPr txBox="1">
            <a:spLocks/>
          </p:cNvSpPr>
          <p:nvPr/>
        </p:nvSpPr>
        <p:spPr>
          <a:xfrm>
            <a:off x="3686177" y="3760964"/>
            <a:ext cx="5643562" cy="185402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000"/>
              </a:spcAft>
              <a:buFont typeface="Arial"/>
              <a:buNone/>
            </a:pPr>
            <a:r>
              <a:rPr lang="es-GT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MARCO TEÓRICO</a:t>
            </a:r>
            <a:endParaRPr lang="es-GT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Google Shape;327;p39"/>
          <p:cNvGrpSpPr/>
          <p:nvPr/>
        </p:nvGrpSpPr>
        <p:grpSpPr>
          <a:xfrm rot="850742">
            <a:off x="5389128" y="941913"/>
            <a:ext cx="1782172" cy="2205752"/>
            <a:chOff x="596350" y="929175"/>
            <a:chExt cx="407950" cy="497475"/>
          </a:xfrm>
        </p:grpSpPr>
        <p:sp>
          <p:nvSpPr>
            <p:cNvPr id="7" name="Google Shape;328;p3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3810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329;p3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3810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330;p3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331;p3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32;p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333;p3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334;p3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3810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362;p39"/>
          <p:cNvGrpSpPr/>
          <p:nvPr/>
        </p:nvGrpSpPr>
        <p:grpSpPr>
          <a:xfrm>
            <a:off x="7012321" y="2521209"/>
            <a:ext cx="638224" cy="755728"/>
            <a:chOff x="1923675" y="1633650"/>
            <a:chExt cx="436000" cy="435975"/>
          </a:xfrm>
        </p:grpSpPr>
        <p:sp>
          <p:nvSpPr>
            <p:cNvPr id="15" name="Google Shape;363;p3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3810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364;p3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3810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365;p3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3810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366;p3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3810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367;p3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3810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368;p3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3810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363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3" r="17430" b="22005"/>
          <a:stretch/>
        </p:blipFill>
        <p:spPr bwMode="auto">
          <a:xfrm>
            <a:off x="8633372" y="1471679"/>
            <a:ext cx="3132667" cy="42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255986" y="1162561"/>
            <a:ext cx="713126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6800" b="1" dirty="0" smtClean="0"/>
              <a:t>1.Plan Nacional de Desarrollo: </a:t>
            </a:r>
            <a:r>
              <a:rPr lang="es-GT" sz="6800" b="1" dirty="0" err="1" smtClean="0"/>
              <a:t>K’atun</a:t>
            </a:r>
            <a:r>
              <a:rPr lang="es-GT" sz="6800" b="1" dirty="0" smtClean="0"/>
              <a:t>, Nuestra Guatemala 2032</a:t>
            </a:r>
            <a:endParaRPr lang="es-GT" sz="6800" b="1" dirty="0"/>
          </a:p>
        </p:txBody>
      </p:sp>
    </p:spTree>
    <p:extLst>
      <p:ext uri="{BB962C8B-B14F-4D97-AF65-F5344CB8AC3E}">
        <p14:creationId xmlns:p14="http://schemas.microsoft.com/office/powerpoint/2010/main" val="295867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25" y="1963137"/>
            <a:ext cx="4947253" cy="32981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3 Rectángulo"/>
          <p:cNvSpPr/>
          <p:nvPr/>
        </p:nvSpPr>
        <p:spPr>
          <a:xfrm>
            <a:off x="3779152" y="3039240"/>
            <a:ext cx="10922000" cy="1398209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b="1" dirty="0" smtClean="0">
                <a:solidFill>
                  <a:schemeClr val="tx1"/>
                </a:solidFill>
              </a:rPr>
              <a:t>2.DESARROLLO </a:t>
            </a:r>
            <a:endParaRPr lang="es-MX" sz="6000" b="1" dirty="0" smtClean="0">
              <a:solidFill>
                <a:schemeClr val="tx1"/>
              </a:solidFill>
            </a:endParaRPr>
          </a:p>
          <a:p>
            <a:pPr algn="ctr"/>
            <a:r>
              <a:rPr lang="es-MX" sz="6000" b="1" dirty="0" smtClean="0">
                <a:solidFill>
                  <a:schemeClr val="tx1"/>
                </a:solidFill>
              </a:rPr>
              <a:t>SOSTENIBLE</a:t>
            </a:r>
            <a:endParaRPr lang="es-MX" sz="6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94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l="-2000" t="-2000" r="-10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Rectángulo"/>
          <p:cNvSpPr/>
          <p:nvPr/>
        </p:nvSpPr>
        <p:spPr>
          <a:xfrm>
            <a:off x="0" y="1529256"/>
            <a:ext cx="6495393" cy="2201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400" b="1" dirty="0" smtClean="0">
                <a:solidFill>
                  <a:schemeClr val="tx1"/>
                </a:solidFill>
              </a:rPr>
              <a:t>DIVERSIDAD CULTURAL Y MULTILINGÜISTICA DE</a:t>
            </a:r>
            <a:r>
              <a:rPr lang="es-MX" sz="5400" b="1" dirty="0">
                <a:solidFill>
                  <a:schemeClr val="tx1"/>
                </a:solidFill>
              </a:rPr>
              <a:t> </a:t>
            </a:r>
            <a:r>
              <a:rPr lang="es-MX" sz="5400" b="1" dirty="0" smtClean="0">
                <a:solidFill>
                  <a:schemeClr val="tx1"/>
                </a:solidFill>
              </a:rPr>
              <a:t>GUATEMALA</a:t>
            </a:r>
            <a:endParaRPr lang="es-MX" sz="5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62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6166288" y="1198192"/>
            <a:ext cx="5484430" cy="205474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GT" sz="6000" b="1" dirty="0" smtClean="0"/>
              <a:t>4.OBJETIVO No. 12: PRODUCCIÓN Y CONSUMO RESPONSABLE</a:t>
            </a:r>
            <a:endParaRPr lang="en-US" sz="6000" b="1" dirty="0"/>
          </a:p>
        </p:txBody>
      </p:sp>
      <p:pic>
        <p:nvPicPr>
          <p:cNvPr id="3" name="Picture 2" descr="Resultado de imagen para produccion y consumo responsabl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842" y="1989083"/>
            <a:ext cx="41656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92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1442" y="2593428"/>
            <a:ext cx="5468282" cy="1752599"/>
          </a:xfrm>
        </p:spPr>
        <p:txBody>
          <a:bodyPr>
            <a:normAutofit fontScale="90000"/>
          </a:bodyPr>
          <a:lstStyle/>
          <a:p>
            <a:r>
              <a:rPr lang="es-GT" sz="7200" b="1" dirty="0" smtClean="0"/>
              <a:t>5.HUELLA ECOLOGICA</a:t>
            </a:r>
            <a:endParaRPr lang="en-US" sz="7200" b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724" y="1965433"/>
            <a:ext cx="4855496" cy="3281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51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709" y="1722873"/>
            <a:ext cx="5117193" cy="380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 txBox="1">
            <a:spLocks/>
          </p:cNvSpPr>
          <p:nvPr/>
        </p:nvSpPr>
        <p:spPr>
          <a:xfrm>
            <a:off x="6456357" y="2450381"/>
            <a:ext cx="5613429" cy="27238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GT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6.Recursos Naturales</a:t>
            </a:r>
            <a:endParaRPr 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982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ultado de imagen para desperdicio de recursos natura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918" y="1644295"/>
            <a:ext cx="4714874" cy="3986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3"/>
          <p:cNvSpPr txBox="1">
            <a:spLocks/>
          </p:cNvSpPr>
          <p:nvPr/>
        </p:nvSpPr>
        <p:spPr>
          <a:xfrm>
            <a:off x="784829" y="2538248"/>
            <a:ext cx="5726331" cy="19145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GT" sz="7200" b="1" dirty="0" smtClean="0"/>
              <a:t>7.Desperdicio de los Recursos Naturales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1126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652" y="2139678"/>
            <a:ext cx="4540961" cy="4133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ítulo 3"/>
          <p:cNvSpPr>
            <a:spLocks noGrp="1"/>
          </p:cNvSpPr>
          <p:nvPr>
            <p:ph type="title"/>
          </p:nvPr>
        </p:nvSpPr>
        <p:spPr>
          <a:xfrm>
            <a:off x="1624341" y="619782"/>
            <a:ext cx="9205584" cy="1157288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/>
              <a:t>8.CONTAMINACIÓN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88002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27946" y="1931862"/>
            <a:ext cx="8574622" cy="2616199"/>
          </a:xfrm>
        </p:spPr>
        <p:txBody>
          <a:bodyPr>
            <a:normAutofit fontScale="90000"/>
          </a:bodyPr>
          <a:lstStyle/>
          <a:p>
            <a:r>
              <a:rPr lang="es-GT" dirty="0" smtClean="0"/>
              <a:t>OBJETIVO DE DESARROLLO SOSTENIBLE NO. 12: PRODUCCIÓN Y CONSUMO RESPONSABLE</a:t>
            </a:r>
            <a:endParaRPr lang="en-US" dirty="0"/>
          </a:p>
        </p:txBody>
      </p:sp>
      <p:sp>
        <p:nvSpPr>
          <p:cNvPr id="5" name="AutoShape 4" descr="Imagen relacion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2" descr="Imagen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194" y="4753013"/>
            <a:ext cx="3121571" cy="1395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66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246" y="1751451"/>
            <a:ext cx="3562350" cy="376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1340646" y="2335267"/>
            <a:ext cx="5867400" cy="11572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GT" sz="7200" b="1" dirty="0" smtClean="0"/>
              <a:t>9.DESECHOS TÓXICOS</a:t>
            </a:r>
            <a:endParaRPr lang="es-GT" sz="7200" b="1" dirty="0"/>
          </a:p>
        </p:txBody>
      </p:sp>
    </p:spTree>
    <p:extLst>
      <p:ext uri="{BB962C8B-B14F-4D97-AF65-F5344CB8AC3E}">
        <p14:creationId xmlns:p14="http://schemas.microsoft.com/office/powerpoint/2010/main" val="25424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277596" y="2001267"/>
            <a:ext cx="54414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GT" sz="7200" b="1" dirty="0" smtClean="0"/>
              <a:t>10.REGLA DE LAS </a:t>
            </a:r>
          </a:p>
          <a:p>
            <a:pPr algn="ctr"/>
            <a:r>
              <a:rPr lang="es-GT" sz="7200" b="1" dirty="0" smtClean="0"/>
              <a:t>TRES ERRES</a:t>
            </a:r>
            <a:endParaRPr lang="es-GT" sz="7200" b="1" dirty="0"/>
          </a:p>
        </p:txBody>
      </p:sp>
      <p:pic>
        <p:nvPicPr>
          <p:cNvPr id="2056" name="Picture 8" descr="Resultado de imagen para regla de las 3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17" y="2190505"/>
            <a:ext cx="4826479" cy="3037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5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843839" y="4057649"/>
            <a:ext cx="3573458" cy="1202416"/>
          </a:xfrm>
        </p:spPr>
        <p:txBody>
          <a:bodyPr>
            <a:noAutofit/>
          </a:bodyPr>
          <a:lstStyle/>
          <a:p>
            <a:pPr algn="ctr"/>
            <a:r>
              <a:rPr lang="es-GT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ACCIÓN</a:t>
            </a:r>
            <a:endParaRPr 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692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8644" y="485775"/>
            <a:ext cx="9289256" cy="1752599"/>
          </a:xfrm>
        </p:spPr>
        <p:txBody>
          <a:bodyPr>
            <a:noAutofit/>
          </a:bodyPr>
          <a:lstStyle/>
          <a:p>
            <a:r>
              <a:rPr lang="es-GT" sz="7200" b="1" dirty="0" smtClean="0"/>
              <a:t>PRIMERA Y SEGUNDA VISITA</a:t>
            </a:r>
            <a:endParaRPr lang="en-US" sz="7200" b="1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44" y="2667000"/>
            <a:ext cx="41656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Marcador de contenido 11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2667000"/>
            <a:ext cx="41656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595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8643" y="571500"/>
            <a:ext cx="9289257" cy="1752599"/>
          </a:xfrm>
        </p:spPr>
        <p:txBody>
          <a:bodyPr>
            <a:noAutofit/>
          </a:bodyPr>
          <a:lstStyle/>
          <a:p>
            <a:r>
              <a:rPr lang="es-GT" sz="7200" b="1" dirty="0" smtClean="0"/>
              <a:t>TERCERA Y CUARTA VISITA</a:t>
            </a:r>
            <a:endParaRPr lang="en-US" sz="7200" b="1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44" y="2667000"/>
            <a:ext cx="41656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Marcador de contenido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2667000"/>
            <a:ext cx="41656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49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GT" sz="7200" b="1" dirty="0" smtClean="0"/>
              <a:t>QUINTA Y SEXTA VISITA</a:t>
            </a:r>
            <a:endParaRPr lang="en-US" sz="7200" b="1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2667000"/>
            <a:ext cx="41656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644" y="2667000"/>
            <a:ext cx="41656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58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GT" sz="7200" b="1" dirty="0" smtClean="0"/>
              <a:t>SÉPTIMA VISITA</a:t>
            </a:r>
            <a:endParaRPr lang="en-US" sz="7200" b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78"/>
          <a:stretch/>
        </p:blipFill>
        <p:spPr>
          <a:xfrm>
            <a:off x="2792442" y="2263062"/>
            <a:ext cx="7402450" cy="388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923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482723" y="1752599"/>
            <a:ext cx="5703890" cy="1371600"/>
          </a:xfrm>
        </p:spPr>
        <p:txBody>
          <a:bodyPr>
            <a:noAutofit/>
          </a:bodyPr>
          <a:lstStyle/>
          <a:p>
            <a:r>
              <a:rPr lang="es-GT" sz="7200" b="1" dirty="0" smtClean="0"/>
              <a:t>EVALUACIÓN PRE</a:t>
            </a:r>
            <a:endParaRPr lang="en-US" sz="7200" b="1" dirty="0"/>
          </a:p>
        </p:txBody>
      </p:sp>
      <p:pic>
        <p:nvPicPr>
          <p:cNvPr id="8" name="Marcador de posición de imagen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6" r="23086"/>
          <a:stretch>
            <a:fillRect/>
          </a:stretch>
        </p:blipFill>
        <p:spPr>
          <a:xfrm>
            <a:off x="7941523" y="1200150"/>
            <a:ext cx="3280974" cy="4572000"/>
          </a:xfrm>
        </p:spPr>
      </p:pic>
      <p:sp>
        <p:nvSpPr>
          <p:cNvPr id="6" name="Marcador de texto 5"/>
          <p:cNvSpPr>
            <a:spLocks noGrp="1"/>
          </p:cNvSpPr>
          <p:nvPr>
            <p:ph type="body" sz="half" idx="2"/>
          </p:nvPr>
        </p:nvSpPr>
        <p:spPr>
          <a:xfrm>
            <a:off x="1535863" y="3486150"/>
            <a:ext cx="5650750" cy="1828800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GT" sz="2800" dirty="0" smtClean="0"/>
              <a:t>CONTAMINACIÓN EN LOS CESTOS DE BASURA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GT" sz="2800" dirty="0" smtClean="0"/>
              <a:t>MUCHAS BOTELLAS PLÁSTICAS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GT" sz="2800" dirty="0" smtClean="0"/>
              <a:t>UN SOLO ECOFILTRO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7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2722" y="514350"/>
            <a:ext cx="5932489" cy="2209799"/>
          </a:xfrm>
        </p:spPr>
        <p:txBody>
          <a:bodyPr>
            <a:noAutofit/>
          </a:bodyPr>
          <a:lstStyle/>
          <a:p>
            <a:r>
              <a:rPr lang="es-GT" sz="7200" b="1" dirty="0" smtClean="0"/>
              <a:t>EVALUACIÓN DURANTE</a:t>
            </a:r>
            <a:endParaRPr lang="es-GT" sz="7200" b="1" dirty="0"/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5" r="14115"/>
          <a:stretch>
            <a:fillRect/>
          </a:stretch>
        </p:blipFill>
        <p:spPr>
          <a:xfrm>
            <a:off x="7894227" y="977461"/>
            <a:ext cx="3349544" cy="4843463"/>
          </a:xfr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482722" y="2724149"/>
            <a:ext cx="5932489" cy="3371849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GT" sz="2800" dirty="0" smtClean="0"/>
              <a:t>Los alumnos mostraron gran interés en el cuidado del planeta.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GT" sz="2800" dirty="0" smtClean="0"/>
              <a:t> Se realizó el uniforme para los alumnos de 6to primaria.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GT" sz="2800" dirty="0" smtClean="0"/>
              <a:t>Se utilizaron juegos y dinámicas para que los alumnos no estuviesen aburridos.</a:t>
            </a:r>
          </a:p>
        </p:txBody>
      </p:sp>
    </p:spTree>
    <p:extLst>
      <p:ext uri="{BB962C8B-B14F-4D97-AF65-F5344CB8AC3E}">
        <p14:creationId xmlns:p14="http://schemas.microsoft.com/office/powerpoint/2010/main" val="80366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áfico 4"/>
          <p:cNvGraphicFramePr/>
          <p:nvPr>
            <p:extLst>
              <p:ext uri="{D42A27DB-BD31-4B8C-83A1-F6EECF244321}">
                <p14:modId xmlns:p14="http://schemas.microsoft.com/office/powerpoint/2010/main" val="4069952022"/>
              </p:ext>
            </p:extLst>
          </p:nvPr>
        </p:nvGraphicFramePr>
        <p:xfrm>
          <a:off x="828674" y="0"/>
          <a:ext cx="580072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áfico 5"/>
          <p:cNvGraphicFramePr/>
          <p:nvPr>
            <p:extLst>
              <p:ext uri="{D42A27DB-BD31-4B8C-83A1-F6EECF244321}">
                <p14:modId xmlns:p14="http://schemas.microsoft.com/office/powerpoint/2010/main" val="1517134271"/>
              </p:ext>
            </p:extLst>
          </p:nvPr>
        </p:nvGraphicFramePr>
        <p:xfrm>
          <a:off x="6629400" y="0"/>
          <a:ext cx="55626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9971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101820" y="2499420"/>
            <a:ext cx="8574622" cy="2616199"/>
          </a:xfrm>
        </p:spPr>
        <p:txBody>
          <a:bodyPr>
            <a:normAutofit fontScale="90000"/>
          </a:bodyPr>
          <a:lstStyle/>
          <a:p>
            <a:r>
              <a:rPr lang="es-GT" dirty="0" smtClean="0"/>
              <a:t>QUINTO BACHILLERATO EN COMPUTACIÓN CON ORIENTACIÓN CIENTÍFICA SECCIÓN “A”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88797" y="5115619"/>
            <a:ext cx="6987645" cy="1388534"/>
          </a:xfrm>
        </p:spPr>
        <p:txBody>
          <a:bodyPr/>
          <a:lstStyle/>
          <a:p>
            <a:r>
              <a:rPr lang="es-GT" dirty="0" smtClean="0"/>
              <a:t>JORNADA MATUTINA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9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áfico 4"/>
          <p:cNvGraphicFramePr/>
          <p:nvPr>
            <p:extLst>
              <p:ext uri="{D42A27DB-BD31-4B8C-83A1-F6EECF244321}">
                <p14:modId xmlns:p14="http://schemas.microsoft.com/office/powerpoint/2010/main" val="2949132594"/>
              </p:ext>
            </p:extLst>
          </p:nvPr>
        </p:nvGraphicFramePr>
        <p:xfrm>
          <a:off x="6689558" y="0"/>
          <a:ext cx="5502442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Google Shape;202;p29"/>
          <p:cNvSpPr txBox="1">
            <a:spLocks noGrp="1"/>
          </p:cNvSpPr>
          <p:nvPr>
            <p:ph type="sldNum" idx="12"/>
          </p:nvPr>
        </p:nvSpPr>
        <p:spPr>
          <a:xfrm>
            <a:off x="1660358" y="6212513"/>
            <a:ext cx="548700" cy="278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8" name="Google Shape;201;p29"/>
          <p:cNvSpPr txBox="1">
            <a:spLocks/>
          </p:cNvSpPr>
          <p:nvPr/>
        </p:nvSpPr>
        <p:spPr>
          <a:xfrm>
            <a:off x="6860978" y="5217187"/>
            <a:ext cx="4137660" cy="1640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lvl="0"/>
            <a:r>
              <a:rPr lang="es-GT" sz="2800" dirty="0">
                <a:solidFill>
                  <a:schemeClr val="tx1"/>
                </a:solidFill>
              </a:rPr>
              <a:t>¿</a:t>
            </a:r>
            <a:r>
              <a:rPr lang="es-GT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Sabe a qué se refiere el concepto de “Huella Ecológica”?</a:t>
            </a:r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ES" dirty="0"/>
          </a:p>
        </p:txBody>
      </p:sp>
      <p:graphicFrame>
        <p:nvGraphicFramePr>
          <p:cNvPr id="9" name="Gráfico 8"/>
          <p:cNvGraphicFramePr/>
          <p:nvPr>
            <p:extLst>
              <p:ext uri="{D42A27DB-BD31-4B8C-83A1-F6EECF244321}">
                <p14:modId xmlns:p14="http://schemas.microsoft.com/office/powerpoint/2010/main" val="2280514580"/>
              </p:ext>
            </p:extLst>
          </p:nvPr>
        </p:nvGraphicFramePr>
        <p:xfrm>
          <a:off x="594360" y="0"/>
          <a:ext cx="609519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0707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C25E645-22FF-4E71-B7D8-D8ADC4AB5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483" y="1521373"/>
            <a:ext cx="10018713" cy="1752599"/>
          </a:xfrm>
        </p:spPr>
        <p:txBody>
          <a:bodyPr>
            <a:noAutofit/>
          </a:bodyPr>
          <a:lstStyle/>
          <a:p>
            <a:r>
              <a:rPr lang="es-MX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EVALUACIÓN </a:t>
            </a:r>
            <a:r>
              <a:rPr lang="es-MX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 Y RESULTADOS</a:t>
            </a:r>
            <a:endParaRPr lang="es-MX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B3F3BEA3-6FCD-4197-B9CA-920266D56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352" y="3116316"/>
            <a:ext cx="10018713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800" dirty="0"/>
              <a:t>Durante la evaluación posterior a la acción obtuvimos los siguientes resultados , los niños se han concientizado y tienen mas conocimiento sobre el tema impartido en la clase.</a:t>
            </a:r>
          </a:p>
        </p:txBody>
      </p:sp>
    </p:spTree>
    <p:extLst>
      <p:ext uri="{BB962C8B-B14F-4D97-AF65-F5344CB8AC3E}">
        <p14:creationId xmlns:p14="http://schemas.microsoft.com/office/powerpoint/2010/main" val="428606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xmlns="" id="{D28C28F7-7DF8-44E5-86CE-3840C04F66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4312" y="1111067"/>
            <a:ext cx="4611688" cy="4509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xmlns="" id="{6372709F-9B84-42EC-885F-6904488533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7968" y="1111067"/>
            <a:ext cx="4412925" cy="4552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BE8819EF-8D9D-45B8-849A-9305603A8D19}"/>
              </a:ext>
            </a:extLst>
          </p:cNvPr>
          <p:cNvSpPr/>
          <p:nvPr/>
        </p:nvSpPr>
        <p:spPr>
          <a:xfrm>
            <a:off x="1484312" y="602166"/>
            <a:ext cx="2530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2800" b="1" dirty="0">
                <a:latin typeface="Arial" panose="020B0604020202020204" pitchFamily="34" charset="0"/>
                <a:ea typeface="Calibri" panose="020F0502020204030204" pitchFamily="34" charset="0"/>
              </a:rPr>
              <a:t>ANTES</a:t>
            </a:r>
            <a:r>
              <a:rPr lang="es-GT" b="1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es-MX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00FD1DBD-7369-4746-8857-AA3260A88416}"/>
              </a:ext>
            </a:extLst>
          </p:cNvPr>
          <p:cNvSpPr/>
          <p:nvPr/>
        </p:nvSpPr>
        <p:spPr>
          <a:xfrm>
            <a:off x="6607967" y="602166"/>
            <a:ext cx="24914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2800" b="1" dirty="0">
                <a:latin typeface="Arial" panose="020B0604020202020204" pitchFamily="34" charset="0"/>
                <a:ea typeface="Calibri" panose="020F0502020204030204" pitchFamily="34" charset="0"/>
              </a:rPr>
              <a:t>DESPUÉS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141337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9C9985F-E958-413A-862B-CB53EB38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HALLAZGOS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2A5640B-1411-4F12-A183-2226EED1D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18732"/>
            <a:ext cx="10018713" cy="4053467"/>
          </a:xfrm>
        </p:spPr>
        <p:txBody>
          <a:bodyPr/>
          <a:lstStyle/>
          <a:p>
            <a:pPr marL="0" indent="0" algn="ctr">
              <a:buNone/>
            </a:pPr>
            <a:r>
              <a:rPr lang="es-GT" sz="2800" dirty="0"/>
              <a:t>El alumnado aceptó de manera positiva los temas, actividades y proyectos expuestos; comprendieron la importancia de producción y consumo de bienes y recursos mejor de lo que se esperaba y estuvieron gustosos de llevar los nuevos conocimientos a la práctica. </a:t>
            </a:r>
            <a:endParaRPr lang="es-MX" sz="28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5585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F2C42C01-6F69-46C2-8323-41BBA2216D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76294" y="423862"/>
            <a:ext cx="7761248" cy="5678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2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GT" sz="7200" b="1" dirty="0" smtClean="0"/>
              <a:t>CONCLUSIONES </a:t>
            </a:r>
            <a:r>
              <a:rPr lang="es-GT" dirty="0" smtClean="0"/>
              <a:t/>
            </a:r>
            <a:br>
              <a:rPr lang="es-GT" dirty="0" smtClean="0"/>
            </a:br>
            <a:endParaRPr lang="es-G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GT" sz="2800" dirty="0" smtClean="0"/>
              <a:t>Con las charlas logramos crearles conciencia sobre la importancia del cuidado del medio ambiente </a:t>
            </a:r>
          </a:p>
          <a:p>
            <a:pPr algn="ctr"/>
            <a:r>
              <a:rPr lang="es-GT" sz="2800" dirty="0" smtClean="0"/>
              <a:t>El material didáctico es de gran ayuda en las charlas para mantener su concentración fija en el tema, para reforzar nuestras exposiciones.</a:t>
            </a:r>
            <a:endParaRPr lang="es-GT" sz="2800" dirty="0"/>
          </a:p>
        </p:txBody>
      </p:sp>
    </p:spTree>
    <p:extLst>
      <p:ext uri="{BB962C8B-B14F-4D97-AF65-F5344CB8AC3E}">
        <p14:creationId xmlns:p14="http://schemas.microsoft.com/office/powerpoint/2010/main" val="226989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9337" y="1984198"/>
            <a:ext cx="41656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993" y="1986975"/>
            <a:ext cx="4163929" cy="3121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25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GT" sz="7200" b="1" dirty="0" smtClean="0"/>
              <a:t>PROPUESTAS</a:t>
            </a:r>
            <a:endParaRPr lang="es-GT" sz="72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1567" y="2438399"/>
            <a:ext cx="10744199" cy="50038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s-GT" dirty="0"/>
          </a:p>
          <a:p>
            <a:pPr lvl="1" algn="ctr"/>
            <a:r>
              <a:rPr lang="es-GT" sz="2800" dirty="0" smtClean="0"/>
              <a:t>Proponemos el proyecto del filtro será una gran manera de economizar reduciría la demanda de la botellas de plástico.</a:t>
            </a:r>
          </a:p>
          <a:p>
            <a:pPr lvl="1" algn="ctr"/>
            <a:r>
              <a:rPr lang="es-GT" sz="2800" dirty="0" smtClean="0"/>
              <a:t>El  proyecto del jardín además de decoración serviría para la huella ecológica.</a:t>
            </a:r>
          </a:p>
          <a:p>
            <a:pPr lvl="1" algn="ctr"/>
            <a:r>
              <a:rPr lang="es-GT" sz="2800" dirty="0" smtClean="0"/>
              <a:t> </a:t>
            </a:r>
            <a:r>
              <a:rPr lang="es-GT" sz="2800" dirty="0"/>
              <a:t>proponemos aplicar nuevas técnicas para enseñarles a los jóvenes donde se enfoquen mas en ser entretenidos , un nuevo método de estudio mas convencional implementando actividades y material didáctico</a:t>
            </a:r>
          </a:p>
          <a:p>
            <a:pPr lvl="1" algn="just"/>
            <a:endParaRPr lang="es-GT" dirty="0" smtClean="0"/>
          </a:p>
          <a:p>
            <a:pPr lvl="1"/>
            <a:endParaRPr lang="es-GT" dirty="0"/>
          </a:p>
          <a:p>
            <a:pPr lvl="1"/>
            <a:endParaRPr lang="es-GT" dirty="0" smtClean="0"/>
          </a:p>
        </p:txBody>
      </p:sp>
    </p:spTree>
    <p:extLst>
      <p:ext uri="{BB962C8B-B14F-4D97-AF65-F5344CB8AC3E}">
        <p14:creationId xmlns:p14="http://schemas.microsoft.com/office/powerpoint/2010/main" val="94406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  <a14:imgEffect>
                      <a14:brightnessContrast contrast="23000"/>
                    </a14:imgEffect>
                  </a14:imgLayer>
                </a14:imgProps>
              </a:ext>
            </a:extLst>
          </a:blip>
          <a:srcRect/>
          <a:stretch>
            <a:fillRect t="-8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5092262" y="4950665"/>
            <a:ext cx="6568415" cy="17543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s-ES" sz="5400" b="1" spc="50" dirty="0" smtClean="0">
                <a:ln w="0">
                  <a:solidFill>
                    <a:schemeClr val="accent1"/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COMUNIDAD DE INVESTIGACIÓN NO.2</a:t>
            </a:r>
            <a:endParaRPr lang="es-ES" sz="5400" b="1" cap="none" spc="50" dirty="0" smtClean="0">
              <a:ln w="0">
                <a:solidFill>
                  <a:schemeClr val="accent1"/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47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b="-7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5060731" y="331368"/>
            <a:ext cx="6568415" cy="17543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s-ES" sz="5400" b="1" spc="50" dirty="0" smtClean="0">
                <a:ln w="0">
                  <a:solidFill>
                    <a:schemeClr val="accent1"/>
                  </a:solidFill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COMUNIDAD DE INVESTIGACIÓN NO.2</a:t>
            </a:r>
            <a:endParaRPr lang="es-ES" sz="5400" b="1" cap="none" spc="50" dirty="0" smtClean="0">
              <a:ln w="0">
                <a:solidFill>
                  <a:schemeClr val="accent1"/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>
          <a:xfrm>
            <a:off x="5060731" y="2259114"/>
            <a:ext cx="6568415" cy="4364726"/>
          </a:xfrm>
        </p:spPr>
        <p:txBody>
          <a:bodyPr>
            <a:normAutofit lnSpcReduction="10000"/>
          </a:bodyPr>
          <a:lstStyle/>
          <a:p>
            <a:r>
              <a:rPr lang="es-G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Angel Morales, José Pablo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G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Enriquez Barahona, Jennifer Ismelda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G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López González, Jeferson Armando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G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Morales Calderón, Ingrid Nohemí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G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Rivera Burrión, Christian Adolfo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G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Roca Lemus, Seiddy Gabriela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G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Sagché Solloza, Elizabeth Andrea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G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Santos García, Abner Elly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G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Vargas Rivas, Kebin Rolando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GT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Yoc Ramírez, Sara Abigail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78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9259E1A-5582-4481-8391-A1F1CBAE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304" y="1411550"/>
            <a:ext cx="10411073" cy="3436853"/>
          </a:xfrm>
        </p:spPr>
        <p:txBody>
          <a:bodyPr/>
          <a:lstStyle/>
          <a:p>
            <a:pPr algn="ctr"/>
            <a:r>
              <a:rPr lang="es-GT" b="1" dirty="0" smtClean="0"/>
              <a:t>¿CÓMO </a:t>
            </a:r>
            <a:r>
              <a:rPr lang="es-GT" b="1" dirty="0"/>
              <a:t>LOGRAR PRODUCCIÓN Y CONSUMO RESPONSABLE DENTRO DEL ESTABLECIMIENTO?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82809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1F7A23B-041A-44B1-83A5-80F83F98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GT" sz="7200" b="1" dirty="0"/>
              <a:t>JUSTIFICACIÓN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C8F8B0B-5B34-44A0-8FE4-863B8C90C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814638"/>
            <a:ext cx="10018713" cy="2976562"/>
          </a:xfrm>
        </p:spPr>
        <p:txBody>
          <a:bodyPr/>
          <a:lstStyle/>
          <a:p>
            <a:pPr marL="0" indent="0" algn="ctr">
              <a:buNone/>
            </a:pPr>
            <a:r>
              <a:rPr lang="es-GT" sz="2800" dirty="0"/>
              <a:t>La importancia de este proyecto radica en poder prolongar los años de vida de nuestro planeta y la longevidad de nuestros ecosistemas y la supervivencia de las diferentes especies logrando por los menos una calidad de vida estable para la mayoría de los seres humanos.</a:t>
            </a:r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99392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3F8346B-1DF0-4DEA-A549-CEA58781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GT" sz="7200" b="1" dirty="0"/>
              <a:t>OBJETIVOS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8158163" y="4777381"/>
            <a:ext cx="3344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800" dirty="0" smtClean="0"/>
              <a:t>General y Específicos</a:t>
            </a:r>
            <a:endParaRPr lang="es-GT" sz="2800" dirty="0"/>
          </a:p>
        </p:txBody>
      </p:sp>
    </p:spTree>
    <p:extLst>
      <p:ext uri="{BB962C8B-B14F-4D97-AF65-F5344CB8AC3E}">
        <p14:creationId xmlns:p14="http://schemas.microsoft.com/office/powerpoint/2010/main" val="410966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A8F04C9-02D5-416E-8F33-B90BDC84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810088"/>
            <a:ext cx="10018713" cy="1752599"/>
          </a:xfrm>
        </p:spPr>
        <p:txBody>
          <a:bodyPr>
            <a:normAutofit/>
          </a:bodyPr>
          <a:lstStyle/>
          <a:p>
            <a:r>
              <a:rPr lang="es-GT" sz="7200" b="1" dirty="0"/>
              <a:t>GENERAL</a:t>
            </a:r>
            <a:endParaRPr lang="es-GT" sz="7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8ECBD92-DDC3-473E-AC86-E534E0C9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9720" y="2187605"/>
            <a:ext cx="10018713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GT" sz="2800" dirty="0"/>
              <a:t>Trabajar con el grado de sexto primaria para concientizar y elaborar un proyecto que solucione una necesidad del establecimiento, basándonos en el tema: “</a:t>
            </a:r>
            <a:r>
              <a:rPr lang="es-GT" sz="2800" i="1" dirty="0"/>
              <a:t>Objetivo de Desarrollo Sostenible número 12: Producción y Consumo Responsable”.</a:t>
            </a:r>
            <a:endParaRPr lang="es-GT" sz="2800" dirty="0"/>
          </a:p>
        </p:txBody>
      </p:sp>
    </p:spTree>
    <p:extLst>
      <p:ext uri="{BB962C8B-B14F-4D97-AF65-F5344CB8AC3E}">
        <p14:creationId xmlns:p14="http://schemas.microsoft.com/office/powerpoint/2010/main" val="64712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740B175-9FA5-466C-AA4D-628C92A6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485775"/>
            <a:ext cx="10018713" cy="1752599"/>
          </a:xfrm>
        </p:spPr>
        <p:txBody>
          <a:bodyPr>
            <a:normAutofit/>
          </a:bodyPr>
          <a:lstStyle/>
          <a:p>
            <a:r>
              <a:rPr lang="es-GT" sz="7200" b="1" dirty="0"/>
              <a:t>ESPECÍFICOS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09B6B17-B541-4FDB-9329-88A50C9C2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045562"/>
            <a:ext cx="10018713" cy="3124201"/>
          </a:xfrm>
        </p:spPr>
        <p:txBody>
          <a:bodyPr/>
          <a:lstStyle/>
          <a:p>
            <a:pPr algn="ctr"/>
            <a:r>
              <a:rPr lang="es-GT" dirty="0"/>
              <a:t>Realizar encuestas con preguntas precisas que tiene como  finalidad saber cuánto </a:t>
            </a:r>
          </a:p>
          <a:p>
            <a:pPr algn="ctr"/>
            <a:r>
              <a:rPr lang="es-GT" dirty="0"/>
              <a:t>Impartir charlas a los jóvenes para informar y concientizar.</a:t>
            </a:r>
          </a:p>
          <a:p>
            <a:pPr algn="ctr"/>
            <a:r>
              <a:rPr lang="es-GT" dirty="0"/>
              <a:t>Realizar diferentes dinámicas recreativas en cada visita durante las charlas y cada actividad para mantener la atención de los niños</a:t>
            </a:r>
          </a:p>
        </p:txBody>
      </p:sp>
    </p:spTree>
    <p:extLst>
      <p:ext uri="{BB962C8B-B14F-4D97-AF65-F5344CB8AC3E}">
        <p14:creationId xmlns:p14="http://schemas.microsoft.com/office/powerpoint/2010/main" val="300449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ersonalizado 2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B26B02"/>
      </a:accent1>
      <a:accent2>
        <a:srgbClr val="9F2936"/>
      </a:accent2>
      <a:accent3>
        <a:srgbClr val="1B587C"/>
      </a:accent3>
      <a:accent4>
        <a:srgbClr val="4E8542"/>
      </a:accent4>
      <a:accent5>
        <a:srgbClr val="B26B02"/>
      </a:accent5>
      <a:accent6>
        <a:srgbClr val="C19859"/>
      </a:accent6>
      <a:hlink>
        <a:srgbClr val="6B9F25"/>
      </a:hlink>
      <a:folHlink>
        <a:srgbClr val="B26B02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474</TotalTime>
  <Words>606</Words>
  <Application>Microsoft Office PowerPoint</Application>
  <PresentationFormat>Panorámica</PresentationFormat>
  <Paragraphs>92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4" baseType="lpstr">
      <vt:lpstr>Arial</vt:lpstr>
      <vt:lpstr>Arial Narrow</vt:lpstr>
      <vt:lpstr>Calibri</vt:lpstr>
      <vt:lpstr>Corbel</vt:lpstr>
      <vt:lpstr>Raleway</vt:lpstr>
      <vt:lpstr>Parallax</vt:lpstr>
      <vt:lpstr>Presentación de PowerPoint</vt:lpstr>
      <vt:lpstr>OBJETIVO DE DESARROLLO SOSTENIBLE NO. 12: PRODUCCIÓN Y CONSUMO RESPONSABLE</vt:lpstr>
      <vt:lpstr>QUINTO BACHILLERATO EN COMPUTACIÓN CON ORIENTACIÓN CIENTÍFICA SECCIÓN “A”</vt:lpstr>
      <vt:lpstr>Presentación de PowerPoint</vt:lpstr>
      <vt:lpstr>¿CÓMO LOGRAR PRODUCCIÓN Y CONSUMO RESPONSABLE DENTRO DEL ESTABLECIMIENTO?</vt:lpstr>
      <vt:lpstr>JUSTIFICACIÓN</vt:lpstr>
      <vt:lpstr>OBJETIVOS</vt:lpstr>
      <vt:lpstr>GENERAL</vt:lpstr>
      <vt:lpstr>ESPECÍFICOS</vt:lpstr>
      <vt:lpstr>VALORES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5.HUELLA ECOLOGICA</vt:lpstr>
      <vt:lpstr>Presentación de PowerPoint</vt:lpstr>
      <vt:lpstr>Presentación de PowerPoint</vt:lpstr>
      <vt:lpstr>8.CONTAMINACIÓN</vt:lpstr>
      <vt:lpstr>Presentación de PowerPoint</vt:lpstr>
      <vt:lpstr>Presentación de PowerPoint</vt:lpstr>
      <vt:lpstr>ACCIÓN</vt:lpstr>
      <vt:lpstr>PRIMERA Y SEGUNDA VISITA</vt:lpstr>
      <vt:lpstr>TERCERA Y CUARTA VISITA</vt:lpstr>
      <vt:lpstr>QUINTA Y SEXTA VISITA</vt:lpstr>
      <vt:lpstr>SÉPTIMA VISITA</vt:lpstr>
      <vt:lpstr>EVALUACIÓN PRE</vt:lpstr>
      <vt:lpstr>EVALUACIÓN DURANTE</vt:lpstr>
      <vt:lpstr>Presentación de PowerPoint</vt:lpstr>
      <vt:lpstr>Presentación de PowerPoint</vt:lpstr>
      <vt:lpstr>EVALUACIÓN POST Y RESULTADOS</vt:lpstr>
      <vt:lpstr>Presentación de PowerPoint</vt:lpstr>
      <vt:lpstr>HALLAZGOS </vt:lpstr>
      <vt:lpstr>Presentación de PowerPoint</vt:lpstr>
      <vt:lpstr>CONCLUSIONES  </vt:lpstr>
      <vt:lpstr>Presentación de PowerPoint</vt:lpstr>
      <vt:lpstr>PROPUESTAS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Liceo Compu-Market</dc:creator>
  <cp:lastModifiedBy>Carlos Roca</cp:lastModifiedBy>
  <cp:revision>34</cp:revision>
  <dcterms:created xsi:type="dcterms:W3CDTF">2019-08-15T18:05:01Z</dcterms:created>
  <dcterms:modified xsi:type="dcterms:W3CDTF">2019-08-17T23:22:35Z</dcterms:modified>
</cp:coreProperties>
</file>